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ED469-2AEC-49A1-B5D8-2F82C3B7E77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276316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ED469-2AEC-49A1-B5D8-2F82C3B7E77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169743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ED469-2AEC-49A1-B5D8-2F82C3B7E77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108651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ED469-2AEC-49A1-B5D8-2F82C3B7E77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402221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0ED469-2AEC-49A1-B5D8-2F82C3B7E77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333559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0ED469-2AEC-49A1-B5D8-2F82C3B7E77C}"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149124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0ED469-2AEC-49A1-B5D8-2F82C3B7E77C}"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43229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ED469-2AEC-49A1-B5D8-2F82C3B7E77C}"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353206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ED469-2AEC-49A1-B5D8-2F82C3B7E77C}"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170606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0ED469-2AEC-49A1-B5D8-2F82C3B7E77C}"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359051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0ED469-2AEC-49A1-B5D8-2F82C3B7E77C}"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2F7EF-588F-40B9-B764-9748EE7EDC0C}" type="slidenum">
              <a:rPr lang="en-US" smtClean="0"/>
              <a:t>‹#›</a:t>
            </a:fld>
            <a:endParaRPr lang="en-US"/>
          </a:p>
        </p:txBody>
      </p:sp>
    </p:spTree>
    <p:extLst>
      <p:ext uri="{BB962C8B-B14F-4D97-AF65-F5344CB8AC3E}">
        <p14:creationId xmlns:p14="http://schemas.microsoft.com/office/powerpoint/2010/main" val="244458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ED469-2AEC-49A1-B5D8-2F82C3B7E77C}" type="datetimeFigureOut">
              <a:rPr lang="en-US" smtClean="0"/>
              <a:t>11/23/2020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2F7EF-588F-40B9-B764-9748EE7EDC0C}" type="slidenum">
              <a:rPr lang="en-US" smtClean="0"/>
              <a:t>‹#›</a:t>
            </a:fld>
            <a:endParaRPr lang="en-US"/>
          </a:p>
        </p:txBody>
      </p:sp>
    </p:spTree>
    <p:extLst>
      <p:ext uri="{BB962C8B-B14F-4D97-AF65-F5344CB8AC3E}">
        <p14:creationId xmlns:p14="http://schemas.microsoft.com/office/powerpoint/2010/main" val="246466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802"/>
            <a:ext cx="12305211" cy="6911985"/>
          </a:xfrm>
          <a:prstGeom prst="rect">
            <a:avLst/>
          </a:prstGeom>
        </p:spPr>
      </p:pic>
      <p:sp>
        <p:nvSpPr>
          <p:cNvPr id="5" name="TextBox 4"/>
          <p:cNvSpPr txBox="1"/>
          <p:nvPr/>
        </p:nvSpPr>
        <p:spPr>
          <a:xfrm>
            <a:off x="947651" y="5353396"/>
            <a:ext cx="5320145" cy="646331"/>
          </a:xfrm>
          <a:prstGeom prst="rect">
            <a:avLst/>
          </a:prstGeom>
          <a:noFill/>
        </p:spPr>
        <p:txBody>
          <a:bodyPr wrap="square" rtlCol="0">
            <a:spAutoFit/>
          </a:bodyPr>
          <a:lstStyle/>
          <a:p>
            <a:r>
              <a:rPr lang="en-US" sz="3600" dirty="0" smtClean="0">
                <a:solidFill>
                  <a:schemeClr val="bg1"/>
                </a:solidFill>
                <a:latin typeface="Trade Gothic LT Std Bold" panose="00000800000000000000" pitchFamily="50" charset="0"/>
              </a:rPr>
              <a:t>Topic: RENTER’S RIGHTS</a:t>
            </a:r>
            <a:endParaRPr lang="en-US" sz="3600" dirty="0">
              <a:solidFill>
                <a:schemeClr val="bg1"/>
              </a:solidFill>
              <a:latin typeface="Trade Gothic LT Std Bold" panose="00000800000000000000" pitchFamily="50" charset="0"/>
            </a:endParaRPr>
          </a:p>
        </p:txBody>
      </p:sp>
    </p:spTree>
    <p:extLst>
      <p:ext uri="{BB962C8B-B14F-4D97-AF65-F5344CB8AC3E}">
        <p14:creationId xmlns:p14="http://schemas.microsoft.com/office/powerpoint/2010/main" val="315494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355947" cy="6948682"/>
          </a:xfrm>
          <a:prstGeom prst="rect">
            <a:avLst/>
          </a:prstGeom>
        </p:spPr>
      </p:pic>
      <p:cxnSp>
        <p:nvCxnSpPr>
          <p:cNvPr id="5" name="Straight Connector 4"/>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RENTER’S RIGHTS: Residential Tenancies Act</a:t>
            </a:r>
            <a:endParaRPr lang="en-US" sz="2000" dirty="0">
              <a:solidFill>
                <a:schemeClr val="bg1"/>
              </a:solidFill>
              <a:latin typeface="Trade Gothic LT Std Bold" panose="00000800000000000000" pitchFamily="50" charset="0"/>
            </a:endParaRPr>
          </a:p>
        </p:txBody>
      </p:sp>
      <p:sp>
        <p:nvSpPr>
          <p:cNvPr id="7" name="TextBox 6"/>
          <p:cNvSpPr txBox="1"/>
          <p:nvPr/>
        </p:nvSpPr>
        <p:spPr>
          <a:xfrm>
            <a:off x="548640" y="2068362"/>
            <a:ext cx="8104909" cy="2831544"/>
          </a:xfrm>
          <a:prstGeom prst="rect">
            <a:avLst/>
          </a:prstGeom>
          <a:noFill/>
        </p:spPr>
        <p:txBody>
          <a:bodyPr wrap="square" rtlCol="0">
            <a:spAutoFit/>
          </a:bodyPr>
          <a:lstStyle/>
          <a:p>
            <a:r>
              <a:rPr lang="en-US" sz="3200" dirty="0">
                <a:solidFill>
                  <a:schemeClr val="bg1"/>
                </a:solidFill>
                <a:latin typeface="Trade Gothic LT Std Cn" panose="00000506000000000000" pitchFamily="50" charset="0"/>
              </a:rPr>
              <a:t>Self-contained apartments are governed by the Residential Tenancies Act and Landlord and Tenant Board.  However, there are situations to which the Act doesn’t apply, such as if the landlord shares the washroom and/or kitchen</a:t>
            </a:r>
            <a:r>
              <a:rPr lang="en-US" sz="3200" dirty="0" smtClean="0">
                <a:solidFill>
                  <a:schemeClr val="bg1"/>
                </a:solidFill>
                <a:latin typeface="Trade Gothic LT Std Cn" panose="00000506000000000000" pitchFamily="50" charset="0"/>
              </a:rPr>
              <a:t>.</a:t>
            </a:r>
          </a:p>
          <a:p>
            <a:endParaRPr lang="en-US" dirty="0"/>
          </a:p>
        </p:txBody>
      </p:sp>
    </p:spTree>
    <p:extLst>
      <p:ext uri="{BB962C8B-B14F-4D97-AF65-F5344CB8AC3E}">
        <p14:creationId xmlns:p14="http://schemas.microsoft.com/office/powerpoint/2010/main" val="287291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7"/>
            <a:ext cx="12425631" cy="6987871"/>
          </a:xfrm>
          <a:prstGeom prst="rect">
            <a:avLst/>
          </a:prstGeom>
        </p:spPr>
      </p:pic>
      <p:cxnSp>
        <p:nvCxnSpPr>
          <p:cNvPr id="5" name="Straight Connector 4"/>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RENTER’S RIGHTS: Residential Tenancies Act</a:t>
            </a:r>
            <a:endParaRPr lang="en-US" sz="2000" dirty="0">
              <a:solidFill>
                <a:schemeClr val="bg1"/>
              </a:solidFill>
              <a:latin typeface="Trade Gothic LT Std Bold" panose="00000800000000000000" pitchFamily="50" charset="0"/>
            </a:endParaRPr>
          </a:p>
        </p:txBody>
      </p:sp>
      <p:sp>
        <p:nvSpPr>
          <p:cNvPr id="7" name="TextBox 6"/>
          <p:cNvSpPr txBox="1"/>
          <p:nvPr/>
        </p:nvSpPr>
        <p:spPr>
          <a:xfrm>
            <a:off x="548640" y="2068362"/>
            <a:ext cx="8104909" cy="2339102"/>
          </a:xfrm>
          <a:prstGeom prst="rect">
            <a:avLst/>
          </a:prstGeom>
          <a:noFill/>
        </p:spPr>
        <p:txBody>
          <a:bodyPr wrap="square" rtlCol="0">
            <a:spAutoFit/>
          </a:bodyPr>
          <a:lstStyle/>
          <a:p>
            <a:r>
              <a:rPr lang="en-US" sz="3200" dirty="0" smtClean="0">
                <a:solidFill>
                  <a:schemeClr val="bg1"/>
                </a:solidFill>
                <a:latin typeface="Trade Gothic LT Std Cn" panose="00000506000000000000" pitchFamily="50" charset="0"/>
              </a:rPr>
              <a:t>Ontario now has a standard form of lease for tenancies governed by the Act, and the subjects covered by it should likewise be included in any agreement for premises not governed by the Act.</a:t>
            </a:r>
          </a:p>
          <a:p>
            <a:endParaRPr lang="en-US" dirty="0"/>
          </a:p>
        </p:txBody>
      </p:sp>
    </p:spTree>
    <p:extLst>
      <p:ext uri="{BB962C8B-B14F-4D97-AF65-F5344CB8AC3E}">
        <p14:creationId xmlns:p14="http://schemas.microsoft.com/office/powerpoint/2010/main" val="113572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305211" cy="6920150"/>
          </a:xfrm>
          <a:prstGeom prst="rect">
            <a:avLst/>
          </a:prstGeom>
        </p:spPr>
      </p:pic>
      <p:cxnSp>
        <p:nvCxnSpPr>
          <p:cNvPr id="5" name="Straight Connector 4"/>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639" y="6093078"/>
            <a:ext cx="5320145"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RENTER’S RIGHTS: Illegal Rental Units</a:t>
            </a:r>
            <a:endParaRPr lang="en-US" sz="2000" dirty="0">
              <a:solidFill>
                <a:schemeClr val="bg1"/>
              </a:solidFill>
              <a:latin typeface="Trade Gothic LT Std Bold" panose="00000800000000000000" pitchFamily="50" charset="0"/>
            </a:endParaRPr>
          </a:p>
        </p:txBody>
      </p:sp>
      <p:sp>
        <p:nvSpPr>
          <p:cNvPr id="7" name="TextBox 6"/>
          <p:cNvSpPr txBox="1"/>
          <p:nvPr/>
        </p:nvSpPr>
        <p:spPr>
          <a:xfrm>
            <a:off x="548640" y="2068362"/>
            <a:ext cx="8104909" cy="1846659"/>
          </a:xfrm>
          <a:prstGeom prst="rect">
            <a:avLst/>
          </a:prstGeom>
          <a:noFill/>
        </p:spPr>
        <p:txBody>
          <a:bodyPr wrap="square" rtlCol="0">
            <a:spAutoFit/>
          </a:bodyPr>
          <a:lstStyle/>
          <a:p>
            <a:r>
              <a:rPr lang="en-US" sz="3200" dirty="0" smtClean="0">
                <a:solidFill>
                  <a:schemeClr val="bg1"/>
                </a:solidFill>
                <a:latin typeface="Trade Gothic LT Std Cn" panose="00000506000000000000" pitchFamily="50" charset="0"/>
              </a:rPr>
              <a:t>A rental unit may be illegal if it doesn’t satisfy building codes or other bylaws, for example limits on how many tenants may live in the space.</a:t>
            </a:r>
          </a:p>
          <a:p>
            <a:endParaRPr lang="en-US" dirty="0"/>
          </a:p>
        </p:txBody>
      </p:sp>
    </p:spTree>
    <p:extLst>
      <p:ext uri="{BB962C8B-B14F-4D97-AF65-F5344CB8AC3E}">
        <p14:creationId xmlns:p14="http://schemas.microsoft.com/office/powerpoint/2010/main" val="39558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355947" cy="6948682"/>
          </a:xfrm>
          <a:prstGeom prst="rect">
            <a:avLst/>
          </a:prstGeom>
        </p:spPr>
      </p:pic>
      <p:cxnSp>
        <p:nvCxnSpPr>
          <p:cNvPr id="5" name="Straight Connector 4"/>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RENTER’S RIGHTS: What kind of rules can Landlords make?</a:t>
            </a:r>
            <a:endParaRPr lang="en-US" sz="2000" dirty="0">
              <a:solidFill>
                <a:schemeClr val="bg1"/>
              </a:solidFill>
              <a:latin typeface="Trade Gothic LT Std Bold" panose="00000800000000000000" pitchFamily="50" charset="0"/>
            </a:endParaRPr>
          </a:p>
        </p:txBody>
      </p:sp>
      <p:sp>
        <p:nvSpPr>
          <p:cNvPr id="7" name="TextBox 6"/>
          <p:cNvSpPr txBox="1"/>
          <p:nvPr/>
        </p:nvSpPr>
        <p:spPr>
          <a:xfrm>
            <a:off x="556953" y="1453151"/>
            <a:ext cx="8104909" cy="3785652"/>
          </a:xfrm>
          <a:prstGeom prst="rect">
            <a:avLst/>
          </a:prstGeom>
          <a:noFill/>
        </p:spPr>
        <p:txBody>
          <a:bodyPr wrap="square" rtlCol="0">
            <a:spAutoFit/>
          </a:bodyPr>
          <a:lstStyle/>
          <a:p>
            <a:r>
              <a:rPr lang="en-CA" sz="2400" dirty="0" smtClean="0">
                <a:solidFill>
                  <a:schemeClr val="bg1"/>
                </a:solidFill>
                <a:latin typeface="Trade Gothic LT Std Cn" panose="00000506000000000000" pitchFamily="50" charset="0"/>
              </a:rPr>
              <a:t>Because many rules that govern tenants govern everyone (such as noise bylaws), and the Residential Tenancies Act prohibits certain rules (such as rules requiring post-dated cheques, or rules against pets or guests or restricting cooking), the rules that a landlord may make are quite limited.  </a:t>
            </a:r>
            <a:br>
              <a:rPr lang="en-CA" sz="2400" dirty="0" smtClean="0">
                <a:solidFill>
                  <a:schemeClr val="bg1"/>
                </a:solidFill>
                <a:latin typeface="Trade Gothic LT Std Cn" panose="00000506000000000000" pitchFamily="50" charset="0"/>
              </a:rPr>
            </a:br>
            <a:endParaRPr lang="en-CA" sz="2400" dirty="0" smtClean="0">
              <a:solidFill>
                <a:schemeClr val="bg1"/>
              </a:solidFill>
              <a:latin typeface="Trade Gothic LT Std Cn" panose="00000506000000000000" pitchFamily="50" charset="0"/>
            </a:endParaRPr>
          </a:p>
          <a:p>
            <a:r>
              <a:rPr lang="en-CA" sz="2400" dirty="0" smtClean="0">
                <a:solidFill>
                  <a:schemeClr val="bg1"/>
                </a:solidFill>
                <a:latin typeface="Trade Gothic LT Std Cn" panose="00000506000000000000" pitchFamily="50" charset="0"/>
              </a:rPr>
              <a:t>Permitted rules include prohibiting smoking even inside a unit, rules about the use of common areas (such as laundry room hours), and a rule that tenants must have tenants' insurance.</a:t>
            </a:r>
          </a:p>
          <a:p>
            <a:endParaRPr lang="en-US" sz="2400" dirty="0">
              <a:solidFill>
                <a:schemeClr val="bg1"/>
              </a:solidFill>
              <a:latin typeface="Trade Gothic LT Std Cn" panose="00000506000000000000" pitchFamily="50" charset="0"/>
            </a:endParaRPr>
          </a:p>
        </p:txBody>
      </p:sp>
    </p:spTree>
    <p:extLst>
      <p:ext uri="{BB962C8B-B14F-4D97-AF65-F5344CB8AC3E}">
        <p14:creationId xmlns:p14="http://schemas.microsoft.com/office/powerpoint/2010/main" val="103265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7"/>
            <a:ext cx="12379175" cy="6961745"/>
          </a:xfrm>
          <a:prstGeom prst="rect">
            <a:avLst/>
          </a:prstGeom>
        </p:spPr>
      </p:pic>
      <p:cxnSp>
        <p:nvCxnSpPr>
          <p:cNvPr id="5" name="Straight Connector 4"/>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RENTER’S RIGHTS: When can a Landlord terminate a lease?</a:t>
            </a:r>
            <a:endParaRPr lang="en-US" sz="2000" dirty="0">
              <a:solidFill>
                <a:schemeClr val="bg1"/>
              </a:solidFill>
              <a:latin typeface="Trade Gothic LT Std Bold" panose="00000800000000000000" pitchFamily="50" charset="0"/>
            </a:endParaRPr>
          </a:p>
        </p:txBody>
      </p:sp>
      <p:sp>
        <p:nvSpPr>
          <p:cNvPr id="7" name="TextBox 6"/>
          <p:cNvSpPr txBox="1"/>
          <p:nvPr/>
        </p:nvSpPr>
        <p:spPr>
          <a:xfrm>
            <a:off x="507076" y="1690688"/>
            <a:ext cx="8104909" cy="1938992"/>
          </a:xfrm>
          <a:prstGeom prst="rect">
            <a:avLst/>
          </a:prstGeom>
          <a:noFill/>
        </p:spPr>
        <p:txBody>
          <a:bodyPr wrap="square" rtlCol="0">
            <a:spAutoFit/>
          </a:bodyPr>
          <a:lstStyle/>
          <a:p>
            <a:pPr>
              <a:spcBef>
                <a:spcPct val="0"/>
              </a:spcBef>
              <a:buFontTx/>
              <a:buNone/>
            </a:pPr>
            <a:r>
              <a:rPr lang="en-CA" altLang="en-US" sz="2400" dirty="0" smtClean="0">
                <a:solidFill>
                  <a:schemeClr val="bg1"/>
                </a:solidFill>
                <a:latin typeface="TradeGothic LT Light" pitchFamily="2" charset="0"/>
                <a:ea typeface="Calibri" panose="020F0502020204030204" pitchFamily="34" charset="0"/>
                <a:cs typeface="Times New Roman" panose="02020603050405020304" pitchFamily="18" charset="0"/>
              </a:rPr>
              <a:t>A landlord may only terminate as a result of default on the tenant’s part, or if the landlord or landlord’s immediate family intend to live there, or if the landlord intends to do major renovations.</a:t>
            </a:r>
          </a:p>
          <a:p>
            <a:endParaRPr lang="en-US" sz="2400" dirty="0">
              <a:solidFill>
                <a:schemeClr val="bg1"/>
              </a:solidFill>
              <a:latin typeface="Trade Gothic LT Std Cn" panose="00000506000000000000" pitchFamily="50" charset="0"/>
            </a:endParaRPr>
          </a:p>
        </p:txBody>
      </p:sp>
    </p:spTree>
    <p:extLst>
      <p:ext uri="{BB962C8B-B14F-4D97-AF65-F5344CB8AC3E}">
        <p14:creationId xmlns:p14="http://schemas.microsoft.com/office/powerpoint/2010/main" val="73735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7"/>
            <a:ext cx="12379175" cy="6961745"/>
          </a:xfrm>
          <a:prstGeom prst="rect">
            <a:avLst/>
          </a:prstGeom>
        </p:spPr>
      </p:pic>
      <p:cxnSp>
        <p:nvCxnSpPr>
          <p:cNvPr id="5" name="Straight Connector 4"/>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RENTER’S RIGHTS: When can a Landlord terminate a lease?</a:t>
            </a:r>
            <a:endParaRPr lang="en-US" sz="2000" dirty="0">
              <a:solidFill>
                <a:schemeClr val="bg1"/>
              </a:solidFill>
              <a:latin typeface="Trade Gothic LT Std Bold" panose="00000800000000000000" pitchFamily="50" charset="0"/>
            </a:endParaRPr>
          </a:p>
        </p:txBody>
      </p:sp>
      <p:sp>
        <p:nvSpPr>
          <p:cNvPr id="7" name="TextBox 6"/>
          <p:cNvSpPr txBox="1"/>
          <p:nvPr/>
        </p:nvSpPr>
        <p:spPr>
          <a:xfrm>
            <a:off x="648397" y="1690688"/>
            <a:ext cx="8104909" cy="2308324"/>
          </a:xfrm>
          <a:prstGeom prst="rect">
            <a:avLst/>
          </a:prstGeom>
          <a:noFill/>
        </p:spPr>
        <p:txBody>
          <a:bodyPr wrap="square" rtlCol="0">
            <a:spAutoFit/>
          </a:bodyPr>
          <a:lstStyle/>
          <a:p>
            <a:pPr>
              <a:spcBef>
                <a:spcPct val="0"/>
              </a:spcBef>
              <a:buFontTx/>
              <a:buNone/>
            </a:pPr>
            <a:r>
              <a:rPr lang="en-CA" altLang="en-US" sz="2400" dirty="0" smtClean="0">
                <a:solidFill>
                  <a:schemeClr val="bg1"/>
                </a:solidFill>
                <a:latin typeface="TradeGothic LT Light" pitchFamily="2" charset="0"/>
                <a:ea typeface="Calibri" panose="020F0502020204030204" pitchFamily="34" charset="0"/>
                <a:cs typeface="Times New Roman" panose="02020603050405020304" pitchFamily="18" charset="0"/>
              </a:rPr>
              <a:t>A tenant may terminate at the end of a fixed term or the end of any subsequent rental period, on 60 days’ notice.  The only other ways are by order of the Board or city inspectors, sublease or assignment, or with the landlord’s consent.</a:t>
            </a:r>
          </a:p>
          <a:p>
            <a:endParaRPr lang="en-US" sz="2400" dirty="0">
              <a:solidFill>
                <a:schemeClr val="bg1"/>
              </a:solidFill>
              <a:latin typeface="Trade Gothic LT Std Cn" panose="00000506000000000000" pitchFamily="50" charset="0"/>
            </a:endParaRPr>
          </a:p>
        </p:txBody>
      </p:sp>
    </p:spTree>
    <p:extLst>
      <p:ext uri="{BB962C8B-B14F-4D97-AF65-F5344CB8AC3E}">
        <p14:creationId xmlns:p14="http://schemas.microsoft.com/office/powerpoint/2010/main" val="360979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402403" cy="6974808"/>
          </a:xfrm>
          <a:prstGeom prst="rect">
            <a:avLst/>
          </a:prstGeom>
        </p:spPr>
      </p:pic>
      <p:cxnSp>
        <p:nvCxnSpPr>
          <p:cNvPr id="5" name="Straight Connector 4"/>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RENTER’S RIGHTS: Tenants Insurance</a:t>
            </a:r>
            <a:endParaRPr lang="en-US" sz="2000" dirty="0">
              <a:solidFill>
                <a:schemeClr val="bg1"/>
              </a:solidFill>
              <a:latin typeface="Trade Gothic LT Std Bold" panose="00000800000000000000" pitchFamily="50" charset="0"/>
            </a:endParaRPr>
          </a:p>
        </p:txBody>
      </p:sp>
      <p:sp>
        <p:nvSpPr>
          <p:cNvPr id="7" name="TextBox 6"/>
          <p:cNvSpPr txBox="1"/>
          <p:nvPr/>
        </p:nvSpPr>
        <p:spPr>
          <a:xfrm>
            <a:off x="648397" y="1690688"/>
            <a:ext cx="8104909" cy="1938992"/>
          </a:xfrm>
          <a:prstGeom prst="rect">
            <a:avLst/>
          </a:prstGeom>
          <a:noFill/>
        </p:spPr>
        <p:txBody>
          <a:bodyPr wrap="square" rtlCol="0">
            <a:spAutoFit/>
          </a:bodyPr>
          <a:lstStyle/>
          <a:p>
            <a:pPr>
              <a:spcBef>
                <a:spcPct val="0"/>
              </a:spcBef>
              <a:buFontTx/>
              <a:buNone/>
            </a:pPr>
            <a:r>
              <a:rPr lang="en-CA" altLang="en-US" sz="2400" dirty="0" smtClean="0">
                <a:solidFill>
                  <a:schemeClr val="bg1"/>
                </a:solidFill>
                <a:latin typeface="TradeGothic LT Light" pitchFamily="2" charset="0"/>
                <a:ea typeface="Calibri" panose="020F0502020204030204" pitchFamily="34" charset="0"/>
                <a:cs typeface="Times New Roman" panose="02020603050405020304" pitchFamily="18" charset="0"/>
              </a:rPr>
              <a:t>A tenant should have tenants’ insurance, to cover the tenants’ personal property in the event of damage, destruction or theft, and to also cover liability resulting from the tenants negligence</a:t>
            </a:r>
          </a:p>
          <a:p>
            <a:endParaRPr lang="en-US" sz="2400" dirty="0">
              <a:solidFill>
                <a:schemeClr val="bg1"/>
              </a:solidFill>
              <a:latin typeface="Trade Gothic LT Std Cn" panose="00000506000000000000" pitchFamily="50" charset="0"/>
            </a:endParaRPr>
          </a:p>
        </p:txBody>
      </p:sp>
    </p:spTree>
    <p:extLst>
      <p:ext uri="{BB962C8B-B14F-4D97-AF65-F5344CB8AC3E}">
        <p14:creationId xmlns:p14="http://schemas.microsoft.com/office/powerpoint/2010/main" val="165219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5" name="Straight Connector 4"/>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RENTER’S RIGHTS: </a:t>
            </a:r>
            <a:r>
              <a:rPr lang="en-US" sz="2000" dirty="0" smtClean="0">
                <a:solidFill>
                  <a:schemeClr val="bg1"/>
                </a:solidFill>
                <a:latin typeface="Trade Gothic LT Std Bold" panose="00000800000000000000" pitchFamily="50" charset="0"/>
              </a:rPr>
              <a:t>Got Questions?</a:t>
            </a:r>
            <a:endParaRPr lang="en-US" sz="2000" dirty="0">
              <a:solidFill>
                <a:schemeClr val="bg1"/>
              </a:solidFill>
              <a:latin typeface="Trade Gothic LT Std Bold" panose="00000800000000000000" pitchFamily="50" charset="0"/>
            </a:endParaRPr>
          </a:p>
        </p:txBody>
      </p:sp>
    </p:spTree>
    <p:extLst>
      <p:ext uri="{BB962C8B-B14F-4D97-AF65-F5344CB8AC3E}">
        <p14:creationId xmlns:p14="http://schemas.microsoft.com/office/powerpoint/2010/main" val="289603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381</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Times New Roman</vt:lpstr>
      <vt:lpstr>Trade Gothic LT Std Bold</vt:lpstr>
      <vt:lpstr>Trade Gothic LT Std Cn</vt:lpstr>
      <vt:lpstr>TradeGothic LT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Niagara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Hall</dc:creator>
  <cp:lastModifiedBy>Andy Hall</cp:lastModifiedBy>
  <cp:revision>5</cp:revision>
  <dcterms:created xsi:type="dcterms:W3CDTF">2020-11-19T14:28:14Z</dcterms:created>
  <dcterms:modified xsi:type="dcterms:W3CDTF">2020-11-23T20:48:44Z</dcterms:modified>
</cp:coreProperties>
</file>